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402" r:id="rId3"/>
    <p:sldId id="454" r:id="rId4"/>
    <p:sldId id="414" r:id="rId5"/>
    <p:sldId id="492" r:id="rId6"/>
    <p:sldId id="502" r:id="rId7"/>
    <p:sldId id="506" r:id="rId8"/>
    <p:sldId id="517" r:id="rId9"/>
    <p:sldId id="518" r:id="rId10"/>
    <p:sldId id="493" r:id="rId11"/>
    <p:sldId id="494" r:id="rId12"/>
    <p:sldId id="495" r:id="rId13"/>
    <p:sldId id="496" r:id="rId14"/>
    <p:sldId id="504" r:id="rId15"/>
    <p:sldId id="499" r:id="rId16"/>
  </p:sldIdLst>
  <p:sldSz cx="9144000" cy="6858000" type="screen4x3"/>
  <p:notesSz cx="67818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9E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45" autoAdjust="0"/>
    <p:restoredTop sz="76604" autoAdjust="0"/>
  </p:normalViewPr>
  <p:slideViewPr>
    <p:cSldViewPr>
      <p:cViewPr>
        <p:scale>
          <a:sx n="66" d="100"/>
          <a:sy n="66" d="100"/>
        </p:scale>
        <p:origin x="-782" y="3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1750" y="0"/>
            <a:ext cx="29384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5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9638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14875"/>
            <a:ext cx="54260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384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1750" y="9428163"/>
            <a:ext cx="29384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8BC1D8E-7804-46A1-A275-0C1EAA6B0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02660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AEF6CB5-EC29-4B95-B17C-B43C03F8814C}" type="slidenum">
              <a:rPr lang="ru-RU" smtClean="0"/>
              <a:pPr eaLnBrk="1" hangingPunct="1"/>
              <a:t>1</a:t>
            </a:fld>
            <a:endParaRPr lang="ru-RU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0C54198-9590-42AD-8AA0-165155FC35E8}" type="slidenum">
              <a:rPr lang="ru-RU" smtClean="0"/>
              <a:pPr eaLnBrk="1" hangingPunct="1"/>
              <a:t>2</a:t>
            </a:fld>
            <a:endParaRPr lang="ru-RU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 txBox="1">
            <a:spLocks noGrp="1" noChangeArrowheads="1"/>
          </p:cNvSpPr>
          <p:nvPr/>
        </p:nvSpPr>
        <p:spPr bwMode="auto">
          <a:xfrm>
            <a:off x="3841750" y="9428163"/>
            <a:ext cx="2938463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8C7D3600-D6E2-4F20-AFF6-2AC5B0293457}" type="slidenum">
              <a:rPr lang="ru-RU" sz="1200"/>
              <a:pPr algn="r" eaLnBrk="1" hangingPunct="1"/>
              <a:t>3</a:t>
            </a:fld>
            <a:endParaRPr lang="ru-RU" sz="1200"/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 txBox="1">
            <a:spLocks noGrp="1" noChangeArrowheads="1"/>
          </p:cNvSpPr>
          <p:nvPr/>
        </p:nvSpPr>
        <p:spPr bwMode="auto">
          <a:xfrm>
            <a:off x="3841750" y="9428163"/>
            <a:ext cx="2938463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8C7D3600-D6E2-4F20-AFF6-2AC5B0293457}" type="slidenum">
              <a:rPr lang="ru-RU" sz="1200"/>
              <a:pPr algn="r" eaLnBrk="1" hangingPunct="1"/>
              <a:t>4</a:t>
            </a:fld>
            <a:endParaRPr lang="ru-RU" sz="1200"/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BC1D8E-7804-46A1-A275-0C1EAA6B05EA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A351AC-E446-4C55-9019-9AB984C5645A}" type="slidenum">
              <a:rPr lang="ru-RU" smtClean="0"/>
              <a:pPr eaLnBrk="1" hangingPunct="1"/>
              <a:t>15</a:t>
            </a:fld>
            <a:endParaRPr lang="ru-RU" smtClean="0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z="19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1C4F4-A3A3-422C-B01D-5DC9E3DF35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529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C1000-6E0C-4F93-929B-910FDEF538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7306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A7A4B-1D2B-4BAF-9E6A-A411F26D1D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7582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AC5D6-24D9-4F08-943B-E0714A65B8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0598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1BC2E-6777-4F88-A32C-73B11F554C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4660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E7E36-1262-43E5-9F60-211E9EB18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7555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E5027-0930-481E-A67B-5C6DA2B464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6495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851B6-81C2-4E50-9E6A-7D800E5DE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4553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6B70E-1BAB-48C9-B0C3-1EE98E08D3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8414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FD5EC-75BA-46C9-82FC-9602410A8A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9499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615A7-AB67-4138-B9B4-1C22BBF9D7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53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375B8-0370-42BD-ACF5-915AD1A12B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4207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6E12-71E2-4BF7-A9D8-853B5161BF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6265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532190C-720D-4BE5-9FA8-D15B18A612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10" Type="http://schemas.openxmlformats.org/officeDocument/2006/relationships/image" Target="../media/image24.png"/><Relationship Id="rId4" Type="http://schemas.openxmlformats.org/officeDocument/2006/relationships/image" Target="../media/image1.png"/><Relationship Id="rId9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7.jpe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457200"/>
            <a:ext cx="9144000" cy="6237288"/>
          </a:xfrm>
          <a:prstGeom prst="rect">
            <a:avLst/>
          </a:prstGeom>
          <a:gradFill rotWithShape="1">
            <a:gsLst>
              <a:gs pos="0">
                <a:srgbClr val="00B8FF">
                  <a:alpha val="0"/>
                </a:srgbClr>
              </a:gs>
              <a:gs pos="100000">
                <a:srgbClr val="006187">
                  <a:alpha val="68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z="1800">
              <a:latin typeface="Arial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b="1" dirty="0" smtClean="0"/>
              <a:t>Доклад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МКУ «Управление образования»</a:t>
            </a:r>
            <a:br>
              <a:rPr lang="ru-RU" sz="2800" b="1" dirty="0" smtClean="0"/>
            </a:br>
            <a:r>
              <a:rPr lang="ru-RU" sz="2800" b="1" dirty="0" smtClean="0"/>
              <a:t> г. Рубцовска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по итогам статистической отчетности </a:t>
            </a:r>
            <a:br>
              <a:rPr lang="ru-RU" sz="2800" b="1" dirty="0" smtClean="0"/>
            </a:br>
            <a:r>
              <a:rPr lang="ru-RU" sz="2800" b="1" dirty="0" smtClean="0"/>
              <a:t>на 1 сентября 2016 года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5715000"/>
            <a:ext cx="6400800" cy="6477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813" y="0"/>
            <a:ext cx="75961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105" name="Picture 9" descr="Кузнецова Ольга Владимировн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5084763"/>
            <a:ext cx="2520950" cy="159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Кузнецова Ольга Владимировн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05400"/>
            <a:ext cx="2520950" cy="159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Копия P101014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105400"/>
            <a:ext cx="2016125" cy="161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спортивно-оздоровитпельный 1В класс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086350"/>
            <a:ext cx="2362200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DSCN102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7000" y="5105400"/>
            <a:ext cx="2438400" cy="154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457200"/>
            <a:ext cx="9144000" cy="6400800"/>
          </a:xfrm>
          <a:prstGeom prst="rect">
            <a:avLst/>
          </a:prstGeom>
          <a:gradFill rotWithShape="1">
            <a:gsLst>
              <a:gs pos="0">
                <a:srgbClr val="00B8FF">
                  <a:alpha val="0"/>
                </a:srgbClr>
              </a:gs>
              <a:gs pos="100000">
                <a:srgbClr val="006187">
                  <a:alpha val="68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lvl="0" indent="450850" algn="just">
              <a:lnSpc>
                <a:spcPct val="150000"/>
              </a:lnSpc>
            </a:pPr>
            <a:endParaRPr lang="ru-RU" sz="1800" dirty="0" smtClean="0"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813" y="0"/>
            <a:ext cx="75961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3400" y="1371600"/>
            <a:ext cx="8077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Мероприятия по развитию сети муниципальных образовательных учреждений</a:t>
            </a:r>
            <a:endParaRPr lang="ru-RU" sz="2400" dirty="0"/>
          </a:p>
        </p:txBody>
      </p:sp>
      <p:sp>
        <p:nvSpPr>
          <p:cNvPr id="332801" name="Rectangle 1"/>
          <p:cNvSpPr>
            <a:spLocks noChangeArrowheads="1"/>
          </p:cNvSpPr>
          <p:nvPr/>
        </p:nvSpPr>
        <p:spPr bwMode="auto">
          <a:xfrm>
            <a:off x="228600" y="2667000"/>
            <a:ext cx="8763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800" dirty="0" smtClean="0"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 rot="10800000" flipV="1">
            <a:off x="304800" y="1007745"/>
            <a:ext cx="86868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800" dirty="0" smtClean="0"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endParaRPr lang="ru-RU" sz="1800" i="1" dirty="0" smtClean="0"/>
          </a:p>
          <a:p>
            <a:endParaRPr lang="ru-RU" sz="1800" i="1" dirty="0" smtClean="0"/>
          </a:p>
          <a:p>
            <a:endParaRPr lang="ru-RU" sz="1800" i="1" dirty="0" smtClean="0"/>
          </a:p>
          <a:p>
            <a:pPr indent="358775" algn="just"/>
            <a:r>
              <a:rPr lang="ru-RU" sz="1800" i="1" dirty="0" smtClean="0"/>
              <a:t>Полученные  эффекты:</a:t>
            </a:r>
            <a:endParaRPr lang="ru-RU" sz="1800" dirty="0" smtClean="0"/>
          </a:p>
          <a:p>
            <a:pPr indent="358775" algn="just"/>
            <a:r>
              <a:rPr lang="ru-RU" sz="1800" dirty="0" smtClean="0"/>
              <a:t> </a:t>
            </a:r>
          </a:p>
          <a:p>
            <a:pPr indent="358775" algn="just"/>
            <a:r>
              <a:rPr lang="ru-RU" sz="1800" dirty="0" smtClean="0"/>
              <a:t>В результате реорганизации созданы условия для обучения в одну смену.</a:t>
            </a:r>
          </a:p>
          <a:p>
            <a:pPr indent="358775" algn="just"/>
            <a:r>
              <a:rPr lang="ru-RU" sz="1800" dirty="0" smtClean="0"/>
              <a:t> -	Появились дополнительные площади , которые используются для организации профильного обучения, внеурочной деятельности, исследовательской деятельности</a:t>
            </a:r>
          </a:p>
          <a:p>
            <a:pPr indent="358775" algn="just"/>
            <a:r>
              <a:rPr lang="ru-RU" sz="1800" dirty="0" smtClean="0"/>
              <a:t>-	Введены курсы психологии для обучающихся 5-8 классов  с целью сохранения психического здоровья, социальной реабилитации и формирования жизнестойкости.</a:t>
            </a:r>
          </a:p>
          <a:p>
            <a:pPr indent="358775" algn="just"/>
            <a:r>
              <a:rPr lang="ru-RU" sz="1800" dirty="0" smtClean="0"/>
              <a:t>-	 Достигнута 100% обеспеченность кадрами</a:t>
            </a:r>
          </a:p>
          <a:p>
            <a:pPr indent="358775" algn="just"/>
            <a:r>
              <a:rPr lang="ru-RU" sz="1800" dirty="0" smtClean="0"/>
              <a:t>-	Уроки физической культуры и технологии проводятся на высоком уровне, благодаря соответствующим условиям (спортзал и мастерские отвечают современным требованиям)</a:t>
            </a:r>
          </a:p>
          <a:p>
            <a:r>
              <a:rPr lang="ru-RU" sz="1800" dirty="0" smtClean="0"/>
              <a:t> 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  <p:pic>
        <p:nvPicPr>
          <p:cNvPr id="8" name="Picture 3" descr="IMGP091511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1752600"/>
            <a:ext cx="1580670" cy="1401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620712"/>
            <a:ext cx="9144000" cy="6237288"/>
          </a:xfrm>
          <a:prstGeom prst="rect">
            <a:avLst/>
          </a:prstGeom>
          <a:gradFill rotWithShape="1">
            <a:gsLst>
              <a:gs pos="0">
                <a:srgbClr val="00B8FF">
                  <a:alpha val="0"/>
                </a:srgbClr>
              </a:gs>
              <a:gs pos="100000">
                <a:srgbClr val="006187">
                  <a:alpha val="68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z="1800" dirty="0">
              <a:latin typeface="Arial" charset="0"/>
            </a:endParaRP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813" y="0"/>
            <a:ext cx="75961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81200" y="914400"/>
            <a:ext cx="48768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Инновационный фонд</a:t>
            </a:r>
            <a:endParaRPr lang="ru-RU" sz="2800" dirty="0"/>
          </a:p>
        </p:txBody>
      </p:sp>
      <p:sp>
        <p:nvSpPr>
          <p:cNvPr id="333825" name="Rectangle 1"/>
          <p:cNvSpPr>
            <a:spLocks noChangeArrowheads="1"/>
          </p:cNvSpPr>
          <p:nvPr/>
        </p:nvSpPr>
        <p:spPr bwMode="auto">
          <a:xfrm>
            <a:off x="152400" y="1828800"/>
            <a:ext cx="8839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indent="358775" algn="just"/>
            <a:r>
              <a:rPr lang="ru-RU" sz="1800" dirty="0" smtClean="0"/>
              <a:t>В  реестр Региональных инновационных площадок вошли  7 образовательных организаций (2 из них – дошкольные образовательные учреждения)</a:t>
            </a:r>
          </a:p>
          <a:p>
            <a:pPr indent="358775" algn="just"/>
            <a:r>
              <a:rPr lang="ru-RU" sz="1800" dirty="0" smtClean="0"/>
              <a:t>В установленные сроки </a:t>
            </a:r>
            <a:r>
              <a:rPr lang="ru-RU" sz="1800" dirty="0" err="1" smtClean="0"/>
              <a:t>РИПы</a:t>
            </a:r>
            <a:r>
              <a:rPr lang="ru-RU" sz="1800" dirty="0" smtClean="0"/>
              <a:t> реализуют разработанные и утвержденные проекты. Обеспечивают  своевременное  информационное сопровождение реализации  своих проектов на сайтах  ОО, АКИПКРО, СМИ. Проводят стажерские практики в соответствии с разработанными и утвержденными программами.</a:t>
            </a:r>
          </a:p>
          <a:p>
            <a:pPr indent="358775" algn="just"/>
            <a:r>
              <a:rPr lang="ru-RU" sz="1800" dirty="0" smtClean="0"/>
              <a:t>Обеспечивают  участие педагогов во всех обучающих мероприятиях, проводимых в рамках региональных площадок.</a:t>
            </a:r>
          </a:p>
          <a:p>
            <a:pPr indent="358775" algn="just"/>
            <a:r>
              <a:rPr lang="ru-RU" sz="1800" dirty="0" smtClean="0"/>
              <a:t> </a:t>
            </a:r>
            <a:r>
              <a:rPr lang="ru-RU" sz="1800" i="1" dirty="0" smtClean="0"/>
              <a:t>Самооценка эффективности деятельности ОО по распределению средств инновационного фонда показала, что эти средства используются эффективно </a:t>
            </a:r>
            <a:r>
              <a:rPr lang="ru-RU" sz="1800" dirty="0" smtClean="0"/>
              <a:t>	 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620712"/>
            <a:ext cx="9144000" cy="6237288"/>
          </a:xfrm>
          <a:prstGeom prst="rect">
            <a:avLst/>
          </a:prstGeom>
          <a:gradFill rotWithShape="1">
            <a:gsLst>
              <a:gs pos="0">
                <a:srgbClr val="00B8FF">
                  <a:alpha val="0"/>
                </a:srgbClr>
              </a:gs>
              <a:gs pos="100000">
                <a:srgbClr val="006187">
                  <a:alpha val="68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z="1800" dirty="0">
              <a:latin typeface="Arial" charset="0"/>
            </a:endParaRP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813" y="0"/>
            <a:ext cx="75961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34849" name="Rectangle 1"/>
          <p:cNvSpPr>
            <a:spLocks noChangeArrowheads="1"/>
          </p:cNvSpPr>
          <p:nvPr/>
        </p:nvSpPr>
        <p:spPr bwMode="auto">
          <a:xfrm>
            <a:off x="152400" y="1219200"/>
            <a:ext cx="883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Воспитание и дополнительное образование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  <p:sp>
        <p:nvSpPr>
          <p:cNvPr id="334850" name="Rectangle 2"/>
          <p:cNvSpPr>
            <a:spLocks noChangeArrowheads="1"/>
          </p:cNvSpPr>
          <p:nvPr/>
        </p:nvSpPr>
        <p:spPr bwMode="auto">
          <a:xfrm>
            <a:off x="381000" y="2362200"/>
            <a:ext cx="8534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indent="358775" algn="just"/>
            <a:r>
              <a:rPr lang="ru-RU" sz="1800" dirty="0" smtClean="0"/>
              <a:t>В летний период 2016 года в течение трех сезонов функционировали два загородных лагеря: ДОЛ «Салют» и ДОЛ «им. Г.С. Титова». Всего за летний период 2016 года в муниципальных лагерях планировалось оздоровить 1600 детей, а фактически оздоровлено 1739 детей.</a:t>
            </a:r>
          </a:p>
          <a:p>
            <a:pPr indent="358775" algn="just"/>
            <a:r>
              <a:rPr lang="ru-RU" sz="1800" dirty="0" smtClean="0"/>
              <a:t>В период летней оздоровительной кампании в загородных оздоровительных лагерях без участия родительских средств был оздоровлен 791 ребенок, а 55 подростков отдохнули в Крыму в детском оздоровительном лагере «Омега».</a:t>
            </a:r>
          </a:p>
          <a:p>
            <a:pPr indent="358775" algn="just"/>
            <a:r>
              <a:rPr lang="ru-RU" sz="1800" dirty="0" smtClean="0"/>
              <a:t>Всего в загородных стационарных лагерях города Рубцовска, Алтайского края и за его пределами оздоровлено 3221 </a:t>
            </a:r>
            <a:r>
              <a:rPr lang="ru-RU" sz="1800" dirty="0" err="1" smtClean="0"/>
              <a:t>реб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7" name="Picture 2" descr="C:\Users\Тамара\AppData\Local\Temp\Temp1_24-08-2015_06-21-10.zip\IMG_1496 на сай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798" y="5257801"/>
            <a:ext cx="2570602" cy="1600200"/>
          </a:xfrm>
          <a:prstGeom prst="rect">
            <a:avLst/>
          </a:prstGeom>
          <a:noFill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4972077"/>
            <a:ext cx="2437286" cy="1733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620712"/>
            <a:ext cx="9144000" cy="6237288"/>
          </a:xfrm>
          <a:prstGeom prst="rect">
            <a:avLst/>
          </a:prstGeom>
          <a:gradFill rotWithShape="1">
            <a:gsLst>
              <a:gs pos="0">
                <a:srgbClr val="00B8FF">
                  <a:alpha val="0"/>
                </a:srgbClr>
              </a:gs>
              <a:gs pos="100000">
                <a:srgbClr val="006187">
                  <a:alpha val="68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z="1800" dirty="0">
              <a:latin typeface="Arial" charset="0"/>
            </a:endParaRP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813" y="0"/>
            <a:ext cx="75961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35873" name="Rectangle 1"/>
          <p:cNvSpPr>
            <a:spLocks noChangeArrowheads="1"/>
          </p:cNvSpPr>
          <p:nvPr/>
        </p:nvSpPr>
        <p:spPr bwMode="auto">
          <a:xfrm>
            <a:off x="838200" y="1066800"/>
            <a:ext cx="7467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образования детей-инвалидов, детей  с ОВЗ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5874" name="Rectangle 2"/>
          <p:cNvSpPr>
            <a:spLocks noChangeArrowheads="1"/>
          </p:cNvSpPr>
          <p:nvPr/>
        </p:nvSpPr>
        <p:spPr bwMode="auto">
          <a:xfrm>
            <a:off x="152400" y="1905000"/>
            <a:ext cx="8839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ru-RU" sz="2400" u="sng" dirty="0" smtClean="0"/>
              <a:t>2015 год - д</a:t>
            </a:r>
            <a:r>
              <a:rPr lang="ru-RU" sz="2400" dirty="0" smtClean="0"/>
              <a:t>етей-инвалидов: </a:t>
            </a:r>
            <a:r>
              <a:rPr lang="ru-RU" sz="2400" dirty="0" smtClean="0"/>
              <a:t>89</a:t>
            </a:r>
          </a:p>
          <a:p>
            <a:endParaRPr lang="ru-RU" sz="2400" dirty="0" smtClean="0"/>
          </a:p>
          <a:p>
            <a:r>
              <a:rPr lang="ru-RU" sz="2400" u="sng" dirty="0" smtClean="0"/>
              <a:t>2016 год - д</a:t>
            </a:r>
            <a:r>
              <a:rPr lang="ru-RU" sz="2400" dirty="0" smtClean="0"/>
              <a:t>етей-инвалидов: 110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r>
              <a:rPr lang="ru-RU" sz="2400" dirty="0" smtClean="0"/>
              <a:t>На начало 2016-2017 учебного года: 114 человек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620712"/>
            <a:ext cx="9144000" cy="6237288"/>
          </a:xfrm>
          <a:prstGeom prst="rect">
            <a:avLst/>
          </a:prstGeom>
          <a:gradFill rotWithShape="1">
            <a:gsLst>
              <a:gs pos="0">
                <a:srgbClr val="00B8FF">
                  <a:alpha val="0"/>
                </a:srgbClr>
              </a:gs>
              <a:gs pos="100000">
                <a:srgbClr val="006187">
                  <a:alpha val="68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z="1800" dirty="0">
              <a:cs typeface="Times New Roman" pitchFamily="18" charset="0"/>
            </a:endParaRP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813" y="0"/>
            <a:ext cx="75961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Прямоугольник 8"/>
          <p:cNvSpPr>
            <a:spLocks noChangeArrowheads="1"/>
          </p:cNvSpPr>
          <p:nvPr/>
        </p:nvSpPr>
        <p:spPr bwMode="auto">
          <a:xfrm>
            <a:off x="685800" y="1371600"/>
            <a:ext cx="76962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Arial" charset="0"/>
              </a:rPr>
              <a:t>Основные направления  деятельности на 2016-2017г.г.:</a:t>
            </a:r>
            <a:endParaRPr lang="ru-RU" sz="2000" b="1" dirty="0">
              <a:latin typeface="Arial" charset="0"/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457200" y="1661786"/>
            <a:ext cx="83058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-реализация муниципальной программы «Развитие образования города Рубцовска» на 2015-2017 годы;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- создание условий для развития сети и инфраструктуры муниципальных образовательных организаций дошкольного, общего и дополнительного образования в целях обеспечения доступности качественного образования, формирования личной и социальной успешности обучающихся;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- реализация организационно-управленческих и финансово-экономических моделей и механизмов, стимулирующих повышение эффективности деятельности муниципальных образовательных организаций;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- осуществление управления системой образования на основе программно-целевых принципов с использованием методов управления по результатам;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- создание в системе образования условий для сохранения и укрепления здоровья, формирования здорового образа жизни обучающихся;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- развитие открытости и доступности информации о деятельности муниципальных образовательных организаций, привлечение общественности к экспертизе качества предоставляемых образовательных услуг, определению перспектив развития образования;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- развитие кадрового потенциала отрасли в соответствии с обновлением содержания образования и технологий управления.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0"/>
            <a:ext cx="9144000" cy="1341438"/>
            <a:chOff x="0" y="0"/>
            <a:chExt cx="5760" cy="845"/>
          </a:xfrm>
        </p:grpSpPr>
        <p:pic>
          <p:nvPicPr>
            <p:cNvPr id="65547" name="Picture 4" descr="Рисунок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20" cy="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5548" name="Rectangle 5"/>
            <p:cNvSpPr>
              <a:spLocks noChangeArrowheads="1"/>
            </p:cNvSpPr>
            <p:nvPr/>
          </p:nvSpPr>
          <p:spPr bwMode="auto">
            <a:xfrm>
              <a:off x="0" y="391"/>
              <a:ext cx="5760" cy="408"/>
            </a:xfrm>
            <a:prstGeom prst="rect">
              <a:avLst/>
            </a:prstGeom>
            <a:gradFill rotWithShape="1">
              <a:gsLst>
                <a:gs pos="0">
                  <a:srgbClr val="00B8FF">
                    <a:alpha val="0"/>
                  </a:srgbClr>
                </a:gs>
                <a:gs pos="100000">
                  <a:srgbClr val="006187">
                    <a:alpha val="68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 sz="1800">
                <a:latin typeface="Arial" charset="0"/>
              </a:endParaRPr>
            </a:p>
          </p:txBody>
        </p:sp>
        <p:pic>
          <p:nvPicPr>
            <p:cNvPr id="65549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" y="0"/>
              <a:ext cx="4785" cy="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65550" name="Rectangle 7"/>
            <p:cNvSpPr>
              <a:spLocks noChangeArrowheads="1"/>
            </p:cNvSpPr>
            <p:nvPr/>
          </p:nvSpPr>
          <p:spPr bwMode="auto">
            <a:xfrm>
              <a:off x="0" y="799"/>
              <a:ext cx="5760" cy="46"/>
            </a:xfrm>
            <a:prstGeom prst="rect">
              <a:avLst/>
            </a:prstGeom>
            <a:blipFill dpi="0" rotWithShape="1">
              <a:blip r:embed="rId5" cstate="print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sz="1800">
                <a:latin typeface="Arial" charset="0"/>
              </a:endParaRPr>
            </a:p>
          </p:txBody>
        </p:sp>
      </p:grpSp>
      <p:sp>
        <p:nvSpPr>
          <p:cNvPr id="65539" name="Rectangle 8"/>
          <p:cNvSpPr>
            <a:spLocks noChangeArrowheads="1"/>
          </p:cNvSpPr>
          <p:nvPr/>
        </p:nvSpPr>
        <p:spPr bwMode="auto">
          <a:xfrm>
            <a:off x="457200" y="2286000"/>
            <a:ext cx="7921625" cy="295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endParaRPr lang="ru-RU" sz="4200"/>
          </a:p>
        </p:txBody>
      </p:sp>
      <p:sp>
        <p:nvSpPr>
          <p:cNvPr id="65540" name="Rectangle 2"/>
          <p:cNvSpPr>
            <a:spLocks noChangeArrowheads="1"/>
          </p:cNvSpPr>
          <p:nvPr/>
        </p:nvSpPr>
        <p:spPr bwMode="auto">
          <a:xfrm>
            <a:off x="0" y="609600"/>
            <a:ext cx="9144000" cy="6237288"/>
          </a:xfrm>
          <a:prstGeom prst="rect">
            <a:avLst/>
          </a:prstGeom>
          <a:gradFill rotWithShape="1">
            <a:gsLst>
              <a:gs pos="0">
                <a:srgbClr val="00B8FF">
                  <a:alpha val="0"/>
                </a:srgbClr>
              </a:gs>
              <a:gs pos="100000">
                <a:srgbClr val="006187">
                  <a:alpha val="68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just"/>
            <a:endParaRPr lang="ru-RU" sz="1800">
              <a:latin typeface="Arial" charset="0"/>
            </a:endParaRPr>
          </a:p>
        </p:txBody>
      </p:sp>
      <p:sp>
        <p:nvSpPr>
          <p:cNvPr id="65541" name="Прямоугольник 8"/>
          <p:cNvSpPr>
            <a:spLocks noChangeArrowheads="1"/>
          </p:cNvSpPr>
          <p:nvPr/>
        </p:nvSpPr>
        <p:spPr bwMode="auto">
          <a:xfrm>
            <a:off x="3048000" y="1752600"/>
            <a:ext cx="54102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b="1" dirty="0">
                <a:latin typeface="Arial" charset="0"/>
              </a:rPr>
              <a:t>Качественное образование сегодня – высокий уровень</a:t>
            </a:r>
          </a:p>
          <a:p>
            <a:r>
              <a:rPr lang="ru-RU" sz="3200" b="1" dirty="0">
                <a:latin typeface="Arial" charset="0"/>
              </a:rPr>
              <a:t>жизни завтра</a:t>
            </a:r>
            <a:r>
              <a:rPr lang="ru-RU" sz="3200" dirty="0">
                <a:latin typeface="Arial" charset="0"/>
              </a:rPr>
              <a:t> </a:t>
            </a:r>
          </a:p>
        </p:txBody>
      </p:sp>
      <p:pic>
        <p:nvPicPr>
          <p:cNvPr id="65542" name="Picture 2" descr="Слайд110_resiz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2000250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3" name="Picture 3" descr="Слайд102_resiz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00400"/>
            <a:ext cx="2000250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4" name="Picture 4" descr="Слайд94_resiz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4876800"/>
            <a:ext cx="2000250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5" name="Picture 5" descr="Слайд70_resiz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876800"/>
            <a:ext cx="2000250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6" name="Picture 6" descr="Слайд14_resize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876800"/>
            <a:ext cx="2000250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map-ruo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919163"/>
            <a:ext cx="3508375" cy="593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0" y="503237"/>
            <a:ext cx="9144000" cy="6237288"/>
          </a:xfrm>
          <a:prstGeom prst="rect">
            <a:avLst/>
          </a:prstGeom>
          <a:gradFill rotWithShape="1">
            <a:gsLst>
              <a:gs pos="0">
                <a:srgbClr val="00B8FF">
                  <a:alpha val="0"/>
                </a:srgbClr>
              </a:gs>
              <a:gs pos="100000">
                <a:srgbClr val="006187">
                  <a:alpha val="68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z="1800">
              <a:latin typeface="Arial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4648200" cy="4876800"/>
          </a:xfrm>
        </p:spPr>
        <p:txBody>
          <a:bodyPr/>
          <a:lstStyle/>
          <a:p>
            <a:pPr algn="l" eaLnBrk="1" hangingPunct="1"/>
            <a:r>
              <a:rPr lang="ru-RU" sz="2800" dirty="0" smtClean="0">
                <a:solidFill>
                  <a:srgbClr val="5959FF"/>
                </a:solidFill>
              </a:rPr>
              <a:t/>
            </a:r>
            <a:br>
              <a:rPr lang="ru-RU" sz="2800" dirty="0" smtClean="0">
                <a:solidFill>
                  <a:srgbClr val="5959FF"/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Всего образовательных учреждений  – 60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Школы – 20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Детские сады – 32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Учреждения дополнительного образования – 5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Прочие - 3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 smtClean="0"/>
          </a:p>
        </p:txBody>
      </p:sp>
      <p:sp>
        <p:nvSpPr>
          <p:cNvPr id="512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715000"/>
            <a:ext cx="6400800" cy="647700"/>
          </a:xfrm>
        </p:spPr>
        <p:txBody>
          <a:bodyPr/>
          <a:lstStyle/>
          <a:p>
            <a:pPr eaLnBrk="1" hangingPunct="1"/>
            <a:r>
              <a:rPr lang="ru-RU" dirty="0" smtClean="0"/>
              <a:t>Рубцовск  2016</a:t>
            </a:r>
          </a:p>
        </p:txBody>
      </p:sp>
      <p:sp>
        <p:nvSpPr>
          <p:cNvPr id="5126" name="Text Box 5"/>
          <p:cNvSpPr txBox="1">
            <a:spLocks noChangeArrowheads="1"/>
          </p:cNvSpPr>
          <p:nvPr/>
        </p:nvSpPr>
        <p:spPr bwMode="auto">
          <a:xfrm>
            <a:off x="6516688" y="4191000"/>
            <a:ext cx="2232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2000"/>
          </a:p>
        </p:txBody>
      </p:sp>
      <p:pic>
        <p:nvPicPr>
          <p:cNvPr id="5128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813" y="0"/>
            <a:ext cx="75961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609600"/>
            <a:ext cx="9144000" cy="6237288"/>
          </a:xfrm>
          <a:prstGeom prst="rect">
            <a:avLst/>
          </a:prstGeom>
          <a:gradFill rotWithShape="1">
            <a:gsLst>
              <a:gs pos="0">
                <a:srgbClr val="00B8FF">
                  <a:alpha val="0"/>
                </a:srgbClr>
              </a:gs>
              <a:gs pos="100000">
                <a:srgbClr val="006187">
                  <a:alpha val="68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z="1800">
              <a:latin typeface="Arial" charset="0"/>
            </a:endParaRPr>
          </a:p>
        </p:txBody>
      </p:sp>
      <p:sp>
        <p:nvSpPr>
          <p:cNvPr id="155650" name="Rectangle 2"/>
          <p:cNvSpPr>
            <a:spLocks noChangeArrowheads="1"/>
          </p:cNvSpPr>
          <p:nvPr/>
        </p:nvSpPr>
        <p:spPr bwMode="auto">
          <a:xfrm>
            <a:off x="228600" y="5867400"/>
            <a:ext cx="8915400" cy="979488"/>
          </a:xfrm>
          <a:prstGeom prst="rect">
            <a:avLst/>
          </a:prstGeom>
          <a:gradFill rotWithShape="1">
            <a:gsLst>
              <a:gs pos="0">
                <a:srgbClr val="00B8FF">
                  <a:alpha val="0"/>
                </a:srgbClr>
              </a:gs>
              <a:gs pos="100000">
                <a:srgbClr val="006187">
                  <a:alpha val="68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z="1800">
              <a:latin typeface="Arial" charset="0"/>
            </a:endParaRPr>
          </a:p>
        </p:txBody>
      </p:sp>
      <p:sp>
        <p:nvSpPr>
          <p:cNvPr id="155653" name="Text Box 5"/>
          <p:cNvSpPr txBox="1">
            <a:spLocks noChangeArrowheads="1"/>
          </p:cNvSpPr>
          <p:nvPr/>
        </p:nvSpPr>
        <p:spPr bwMode="auto">
          <a:xfrm>
            <a:off x="6516688" y="4191000"/>
            <a:ext cx="2232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2000"/>
          </a:p>
        </p:txBody>
      </p:sp>
      <p:pic>
        <p:nvPicPr>
          <p:cNvPr id="15565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0"/>
            <a:ext cx="75961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93890" name="Rectangle 2"/>
          <p:cNvSpPr>
            <a:spLocks noChangeArrowheads="1"/>
          </p:cNvSpPr>
          <p:nvPr/>
        </p:nvSpPr>
        <p:spPr bwMode="auto">
          <a:xfrm>
            <a:off x="457200" y="1112224"/>
            <a:ext cx="84582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Кадровые ресурсы системы образования</a:t>
            </a:r>
          </a:p>
          <a:p>
            <a:r>
              <a:rPr lang="ru-RU" sz="2000" dirty="0" smtClean="0"/>
              <a:t>Доля учителей в возрасте до 35-ти лет в общей численности учителей в 2016-2017 </a:t>
            </a:r>
            <a:r>
              <a:rPr lang="ru-RU" sz="2000" dirty="0" err="1" smtClean="0"/>
              <a:t>уч</a:t>
            </a:r>
            <a:r>
              <a:rPr lang="ru-RU" sz="2000" dirty="0" smtClean="0"/>
              <a:t>. году составляет 16,4%  (2015-2016 </a:t>
            </a:r>
            <a:r>
              <a:rPr lang="ru-RU" sz="2000" dirty="0" err="1" smtClean="0"/>
              <a:t>уч</a:t>
            </a:r>
            <a:r>
              <a:rPr lang="ru-RU" sz="2000" dirty="0" smtClean="0"/>
              <a:t>. год – 17,4%);</a:t>
            </a:r>
          </a:p>
          <a:p>
            <a:r>
              <a:rPr lang="ru-RU" sz="2000" dirty="0" smtClean="0"/>
              <a:t>	Доля учителей пенсионного возраста в общей численности учителей  - 21,3%  (2015-2016 </a:t>
            </a:r>
            <a:r>
              <a:rPr lang="ru-RU" sz="2000" dirty="0" err="1" smtClean="0"/>
              <a:t>уч</a:t>
            </a:r>
            <a:r>
              <a:rPr lang="ru-RU" sz="2000" dirty="0" smtClean="0"/>
              <a:t>. год – 26,3%);</a:t>
            </a:r>
          </a:p>
          <a:p>
            <a:r>
              <a:rPr lang="ru-RU" sz="2000" dirty="0" smtClean="0"/>
              <a:t>	Доля учителей с неполной занятостью в общей численности учителей – 3,9%  (2015-2016 </a:t>
            </a:r>
            <a:r>
              <a:rPr lang="ru-RU" sz="2000" dirty="0" err="1" smtClean="0"/>
              <a:t>уч</a:t>
            </a:r>
            <a:r>
              <a:rPr lang="ru-RU" sz="2000" dirty="0" smtClean="0"/>
              <a:t>. год – 3,7%);</a:t>
            </a:r>
          </a:p>
          <a:p>
            <a:r>
              <a:rPr lang="ru-RU" sz="2000" dirty="0" smtClean="0"/>
              <a:t>Соотношение учащихся на одного педагогического работника – 17,6 чел.  (2015-2016 </a:t>
            </a:r>
            <a:r>
              <a:rPr lang="ru-RU" sz="2000" dirty="0" err="1" smtClean="0"/>
              <a:t>уч</a:t>
            </a:r>
            <a:r>
              <a:rPr lang="ru-RU" sz="2000" dirty="0" smtClean="0"/>
              <a:t>. год – 17,1 чел.).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Picture 1" descr="C:\Documents and Settings\Костенко\Рабочий стол\0033-033-Uchitel-ego-otnoshenie-k-uchebnomu-protsessu-ego-tvorchestvo-i.jpg"/>
          <p:cNvPicPr>
            <a:picLocks noChangeAspect="1" noChangeArrowheads="1"/>
          </p:cNvPicPr>
          <p:nvPr/>
        </p:nvPicPr>
        <p:blipFill>
          <a:blip r:embed="rId5" cstate="print"/>
          <a:srcRect l="34979" t="43898" r="26688" b="13880"/>
          <a:stretch>
            <a:fillRect/>
          </a:stretch>
        </p:blipFill>
        <p:spPr bwMode="auto">
          <a:xfrm>
            <a:off x="5410200" y="3810000"/>
            <a:ext cx="3505200" cy="2895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268646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ChangeArrowheads="1"/>
          </p:cNvSpPr>
          <p:nvPr/>
        </p:nvSpPr>
        <p:spPr bwMode="auto">
          <a:xfrm>
            <a:off x="0" y="609600"/>
            <a:ext cx="9144000" cy="6237288"/>
          </a:xfrm>
          <a:prstGeom prst="rect">
            <a:avLst/>
          </a:prstGeom>
          <a:gradFill rotWithShape="1">
            <a:gsLst>
              <a:gs pos="0">
                <a:srgbClr val="00B8FF">
                  <a:alpha val="0"/>
                </a:srgbClr>
              </a:gs>
              <a:gs pos="100000">
                <a:srgbClr val="006187">
                  <a:alpha val="68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z="1800">
              <a:latin typeface="Arial" charset="0"/>
            </a:endParaRPr>
          </a:p>
        </p:txBody>
      </p:sp>
      <p:sp>
        <p:nvSpPr>
          <p:cNvPr id="155653" name="Text Box 5"/>
          <p:cNvSpPr txBox="1">
            <a:spLocks noChangeArrowheads="1"/>
          </p:cNvSpPr>
          <p:nvPr/>
        </p:nvSpPr>
        <p:spPr bwMode="auto">
          <a:xfrm>
            <a:off x="6516688" y="4191000"/>
            <a:ext cx="2232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2000"/>
          </a:p>
        </p:txBody>
      </p:sp>
      <p:pic>
        <p:nvPicPr>
          <p:cNvPr id="15565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813" y="0"/>
            <a:ext cx="75961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33800" y="1676400"/>
            <a:ext cx="5410200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i="1" dirty="0">
                <a:cs typeface="Times New Roman" pitchFamily="18" charset="0"/>
              </a:rPr>
              <a:t>Г</a:t>
            </a:r>
            <a:r>
              <a:rPr lang="ru-RU" sz="1400" i="1" dirty="0" smtClean="0">
                <a:cs typeface="Times New Roman" pitchFamily="18" charset="0"/>
              </a:rPr>
              <a:t>лавным </a:t>
            </a:r>
            <a:r>
              <a:rPr lang="ru-RU" sz="1400" i="1" dirty="0">
                <a:cs typeface="Times New Roman" pitchFamily="18" charset="0"/>
              </a:rPr>
              <a:t>содержанием всей нашей работы в ближайшие годы, как и в предыдущие, будет выполнение майских 2012 года указов Президента РФ В.В. Путина, главная цель которых – обеспечение высокого качества и эффективности всей нашей деятельности на всех уровнях, направлениях, участках, повышение качества нашей жизни и, что для нас особенно важно и ценно, повышение статуса педагога, учителя.</a:t>
            </a:r>
          </a:p>
          <a:p>
            <a:endParaRPr lang="ru-RU" sz="500" i="1" dirty="0"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600" y="1138535"/>
            <a:ext cx="594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Реализация указов Президента РФ</a:t>
            </a:r>
            <a:endParaRPr lang="ru-RU" sz="2400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3505200"/>
            <a:ext cx="9144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ru-RU" sz="1800" dirty="0" smtClean="0">
                <a:cs typeface="Times New Roman" pitchFamily="18" charset="0"/>
              </a:rPr>
              <a:t>	</a:t>
            </a:r>
            <a:r>
              <a:rPr lang="ru-RU" sz="1800" dirty="0" smtClean="0"/>
              <a:t> За счет снижения неэффективных расходов по общеобразовательным учреждениям высвободились средства:</a:t>
            </a:r>
          </a:p>
          <a:p>
            <a:r>
              <a:rPr lang="ru-RU" sz="1800" dirty="0" smtClean="0"/>
              <a:t>- в 2013 году в сумме 239,8 тыс. руб.;</a:t>
            </a:r>
          </a:p>
          <a:p>
            <a:r>
              <a:rPr lang="ru-RU" sz="1800" dirty="0" smtClean="0"/>
              <a:t>- в 2014 году в сумме 1400,8 тыс. руб.;</a:t>
            </a:r>
          </a:p>
          <a:p>
            <a:r>
              <a:rPr lang="ru-RU" sz="1800" dirty="0" smtClean="0"/>
              <a:t>- в 2015 году в сумме 1711,1 тыс. руб. </a:t>
            </a:r>
          </a:p>
          <a:p>
            <a:r>
              <a:rPr lang="ru-RU" sz="1800" dirty="0" smtClean="0"/>
              <a:t>Средства, высвобожденные за счет снижения неэффективных расходов, были направлены на повышение уровня заработной платы педагогических работников общеобразовательных учреждений.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620712"/>
            <a:ext cx="9144000" cy="6237288"/>
          </a:xfrm>
          <a:prstGeom prst="rect">
            <a:avLst/>
          </a:prstGeom>
          <a:gradFill rotWithShape="1">
            <a:gsLst>
              <a:gs pos="0">
                <a:srgbClr val="00B8FF">
                  <a:alpha val="0"/>
                </a:srgbClr>
              </a:gs>
              <a:gs pos="100000">
                <a:srgbClr val="006187">
                  <a:alpha val="68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z="1800" dirty="0">
              <a:latin typeface="Arial" charset="0"/>
            </a:endParaRP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813" y="0"/>
            <a:ext cx="75961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295400"/>
            <a:ext cx="91248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Средняя заработная плата педагогических работников </a:t>
            </a:r>
          </a:p>
          <a:p>
            <a:pPr algn="ctr"/>
            <a:r>
              <a:rPr lang="ru-RU" sz="2400" b="1" dirty="0" smtClean="0"/>
              <a:t>за 2014-2016гг</a:t>
            </a:r>
            <a:endParaRPr lang="ru-RU" sz="2400" b="1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85800" y="2543642"/>
          <a:ext cx="7620002" cy="3137212"/>
        </p:xfrm>
        <a:graphic>
          <a:graphicData uri="http://schemas.openxmlformats.org/drawingml/2006/table">
            <a:tbl>
              <a:tblPr/>
              <a:tblGrid>
                <a:gridCol w="804452"/>
                <a:gridCol w="832946"/>
                <a:gridCol w="1035338"/>
                <a:gridCol w="725540"/>
                <a:gridCol w="724810"/>
                <a:gridCol w="956427"/>
                <a:gridCol w="724810"/>
                <a:gridCol w="804452"/>
                <a:gridCol w="1011227"/>
              </a:tblGrid>
              <a:tr h="959006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Детские сады</a:t>
                      </a:r>
                    </a:p>
                  </a:txBody>
                  <a:tcPr marL="63135" marR="6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Школы</a:t>
                      </a:r>
                    </a:p>
                  </a:txBody>
                  <a:tcPr marL="63135" marR="6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Учреждения дополнительного образования </a:t>
                      </a:r>
                    </a:p>
                  </a:txBody>
                  <a:tcPr marL="63135" marR="6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90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2014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35" marR="6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2015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35" marR="6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9 месяцев 2016 года</a:t>
                      </a:r>
                    </a:p>
                  </a:txBody>
                  <a:tcPr marL="63135" marR="6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2014 год</a:t>
                      </a:r>
                    </a:p>
                  </a:txBody>
                  <a:tcPr marL="63135" marR="6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2015 год</a:t>
                      </a:r>
                    </a:p>
                  </a:txBody>
                  <a:tcPr marL="63135" marR="6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9 месяцев 2016 года</a:t>
                      </a:r>
                    </a:p>
                  </a:txBody>
                  <a:tcPr marL="63135" marR="6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2014 год</a:t>
                      </a:r>
                    </a:p>
                  </a:txBody>
                  <a:tcPr marL="63135" marR="6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2015 год</a:t>
                      </a:r>
                    </a:p>
                  </a:txBody>
                  <a:tcPr marL="63135" marR="6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9 месяцев 2016 года</a:t>
                      </a:r>
                    </a:p>
                  </a:txBody>
                  <a:tcPr marL="63135" marR="6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1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15326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35" marR="6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13772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135" marR="6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12573</a:t>
                      </a:r>
                    </a:p>
                  </a:txBody>
                  <a:tcPr marL="63135" marR="6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17967</a:t>
                      </a:r>
                    </a:p>
                  </a:txBody>
                  <a:tcPr marL="63135" marR="6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16843</a:t>
                      </a:r>
                    </a:p>
                  </a:txBody>
                  <a:tcPr marL="63135" marR="6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16639</a:t>
                      </a:r>
                    </a:p>
                  </a:txBody>
                  <a:tcPr marL="63135" marR="6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12197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 сфере образования </a:t>
                      </a:r>
                    </a:p>
                  </a:txBody>
                  <a:tcPr marL="63135" marR="6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10364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 сфере образования </a:t>
                      </a:r>
                    </a:p>
                  </a:txBody>
                  <a:tcPr marL="63135" marR="6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8879</a:t>
                      </a:r>
                    </a:p>
                  </a:txBody>
                  <a:tcPr marL="63135" marR="631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620712"/>
            <a:ext cx="9144000" cy="6237288"/>
          </a:xfrm>
          <a:prstGeom prst="rect">
            <a:avLst/>
          </a:prstGeom>
          <a:gradFill rotWithShape="1">
            <a:gsLst>
              <a:gs pos="0">
                <a:srgbClr val="00B8FF">
                  <a:alpha val="0"/>
                </a:srgbClr>
              </a:gs>
              <a:gs pos="100000">
                <a:srgbClr val="006187">
                  <a:alpha val="68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z="1800" dirty="0">
              <a:latin typeface="Arial" charset="0"/>
            </a:endParaRP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813" y="0"/>
            <a:ext cx="75961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914400"/>
            <a:ext cx="91248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Дошкольное образование</a:t>
            </a:r>
            <a:endParaRPr lang="ru-RU" sz="3200" b="1" dirty="0"/>
          </a:p>
        </p:txBody>
      </p:sp>
      <p:pic>
        <p:nvPicPr>
          <p:cNvPr id="6" name="Picture 5" descr="DSC_8756"/>
          <p:cNvPicPr>
            <a:picLocks noChangeAspect="1" noChangeArrowheads="1"/>
          </p:cNvPicPr>
          <p:nvPr/>
        </p:nvPicPr>
        <p:blipFill>
          <a:blip r:embed="rId4" cstate="print"/>
          <a:srcRect l="34900" b="16339"/>
          <a:stretch>
            <a:fillRect/>
          </a:stretch>
        </p:blipFill>
        <p:spPr bwMode="auto">
          <a:xfrm>
            <a:off x="6781800" y="4800600"/>
            <a:ext cx="2057400" cy="1765300"/>
          </a:xfrm>
          <a:prstGeom prst="rect">
            <a:avLst/>
          </a:prstGeom>
          <a:noFill/>
        </p:spPr>
      </p:pic>
      <p:pic>
        <p:nvPicPr>
          <p:cNvPr id="7" name="Picture 7" descr="DSC_878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5029200"/>
            <a:ext cx="2057400" cy="1373188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4876800"/>
            <a:ext cx="259238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838200" y="1582951"/>
            <a:ext cx="7467600" cy="309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619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 4-х частных дошкольных организациях оказываются услуги по уходу и присмотру за детьми дошкольного возраста. Всего 195 детей.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R="0" lvl="0" indent="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6 групп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предшкольной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подготовки на базе МБОУ - 101 ребенок на базе пяти общеобразовательных учреждений.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R="0" lvl="0" indent="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на базе действующих учреждений дополнительного образования созданы группы кратковременного пребывания для 238 детей дошкольного возраста.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R="0" lvl="0" indent="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С целью оказания коррекционно-педагогических услуг детям, не посещающим ДОУ, организованы консультационные психолого-педагогические пункты для родителей детей, воспитывающих детей-инвалидов на дому самостоятельно. На 01.06.2016 было 77 детей, на 01.10.2016 -  66 детей, из них в возрасте до 3-х лет –24 ребенка.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R="0" lvl="0" indent="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Наполняемость ДОУ – 6790.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R="0" lvl="0" indent="3619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Посещаемость за 2015 год составила - 86% 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3"/>
          <p:cNvGraphicFramePr>
            <a:graphicFrameLocks noChangeAspect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41986" name="Диаграмма" r:id="rId3" imgW="4667402" imgH="3610051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04800"/>
            <a:ext cx="9144000" cy="1066800"/>
          </a:xfrm>
        </p:spPr>
        <p:txBody>
          <a:bodyPr/>
          <a:lstStyle/>
          <a:p>
            <a:pPr eaLnBrk="1" hangingPunct="1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</a:rPr>
              <a:t>В Национальный реестр «Ведущие образовательные учреждения России» 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</a:rPr>
              <a:t>за 2015 год 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</a:rPr>
              <a:t>включены шесть муниципальных дошкольных образовательных учреждений:</a:t>
            </a: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</a:rPr>
            </a:br>
            <a:endParaRPr lang="ru-RU" sz="2000" b="1" dirty="0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371600"/>
            <a:ext cx="8382000" cy="3200400"/>
          </a:xfrm>
        </p:spPr>
        <p:txBody>
          <a:bodyPr/>
          <a:lstStyle/>
          <a:p>
            <a:pPr algn="l" eaLnBrk="1" hangingPunct="1">
              <a:buFontTx/>
              <a:buChar char="•"/>
            </a:pPr>
            <a:r>
              <a:rPr lang="ru-RU" sz="1800" b="1" dirty="0" smtClean="0">
                <a:latin typeface="Times New Roman" pitchFamily="18" charset="0"/>
              </a:rPr>
              <a:t> МБДОУ «Детский сад № 2 «Лучик»,</a:t>
            </a:r>
          </a:p>
          <a:p>
            <a:pPr algn="l" eaLnBrk="1" hangingPunct="1">
              <a:buFontTx/>
              <a:buChar char="•"/>
            </a:pPr>
            <a:r>
              <a:rPr lang="ru-RU" sz="1800" b="1" dirty="0" smtClean="0">
                <a:latin typeface="Times New Roman" pitchFamily="18" charset="0"/>
              </a:rPr>
              <a:t> МАДОУ «Центр развития</a:t>
            </a:r>
            <a:r>
              <a:rPr lang="ru-RU" sz="1800" b="1" dirty="0" smtClean="0"/>
              <a:t> </a:t>
            </a:r>
            <a:r>
              <a:rPr lang="ru-RU" sz="1800" b="1" dirty="0" err="1" smtClean="0">
                <a:latin typeface="Times New Roman" pitchFamily="18" charset="0"/>
              </a:rPr>
              <a:t>ребенка-детский</a:t>
            </a:r>
            <a:r>
              <a:rPr lang="ru-RU" sz="1800" b="1" dirty="0" smtClean="0">
                <a:latin typeface="Times New Roman" pitchFamily="18" charset="0"/>
              </a:rPr>
              <a:t> сад № 7 «Ярославна»,</a:t>
            </a:r>
          </a:p>
          <a:p>
            <a:pPr algn="l" eaLnBrk="1" hangingPunct="1">
              <a:buFontTx/>
              <a:buChar char="•"/>
            </a:pPr>
            <a:r>
              <a:rPr lang="ru-RU" sz="1800" b="1" dirty="0" smtClean="0">
                <a:latin typeface="Times New Roman" pitchFamily="18" charset="0"/>
              </a:rPr>
              <a:t> МБДОУ «Детский сад компенсирующего вида № 14 «Василёк»,</a:t>
            </a:r>
          </a:p>
          <a:p>
            <a:pPr algn="l" eaLnBrk="1" hangingPunct="1">
              <a:buFontTx/>
              <a:buChar char="•"/>
            </a:pPr>
            <a:r>
              <a:rPr lang="ru-RU" sz="1800" b="1" dirty="0" smtClean="0">
                <a:latin typeface="Times New Roman" pitchFamily="18" charset="0"/>
              </a:rPr>
              <a:t> МБДОУ «Детский сад № 35 «Щелкунчик»,</a:t>
            </a:r>
          </a:p>
          <a:p>
            <a:pPr algn="l" eaLnBrk="1" hangingPunct="1">
              <a:buFontTx/>
              <a:buChar char="•"/>
            </a:pPr>
            <a:r>
              <a:rPr lang="ru-RU" sz="1800" b="1" dirty="0" smtClean="0">
                <a:latin typeface="Times New Roman" pitchFamily="18" charset="0"/>
              </a:rPr>
              <a:t> МБДОУ «Центр развития </a:t>
            </a:r>
            <a:r>
              <a:rPr lang="ru-RU" sz="1800" b="1" dirty="0" err="1" smtClean="0">
                <a:latin typeface="Times New Roman" pitchFamily="18" charset="0"/>
              </a:rPr>
              <a:t>ребенка-детский</a:t>
            </a:r>
            <a:r>
              <a:rPr lang="ru-RU" sz="1800" b="1" dirty="0" smtClean="0">
                <a:latin typeface="Times New Roman" pitchFamily="18" charset="0"/>
              </a:rPr>
              <a:t> сад № 54 «Золотой ключик»,</a:t>
            </a:r>
          </a:p>
          <a:p>
            <a:pPr algn="l" eaLnBrk="1" hangingPunct="1">
              <a:buFontTx/>
              <a:buChar char="•"/>
            </a:pPr>
            <a:r>
              <a:rPr lang="ru-RU" sz="1800" b="1" dirty="0" smtClean="0">
                <a:latin typeface="Times New Roman" pitchFamily="18" charset="0"/>
              </a:rPr>
              <a:t> МБДОУ «Центр развития </a:t>
            </a:r>
            <a:r>
              <a:rPr lang="ru-RU" sz="1800" b="1" dirty="0" err="1" smtClean="0">
                <a:latin typeface="Times New Roman" pitchFamily="18" charset="0"/>
              </a:rPr>
              <a:t>ребенка-детский</a:t>
            </a:r>
            <a:r>
              <a:rPr lang="ru-RU" sz="1800" b="1" dirty="0" smtClean="0">
                <a:latin typeface="Times New Roman" pitchFamily="18" charset="0"/>
              </a:rPr>
              <a:t> сад № 57 «</a:t>
            </a:r>
            <a:r>
              <a:rPr lang="ru-RU" sz="1800" b="1" dirty="0" err="1" smtClean="0">
                <a:latin typeface="Times New Roman" pitchFamily="18" charset="0"/>
              </a:rPr>
              <a:t>Алёнушка</a:t>
            </a:r>
            <a:r>
              <a:rPr lang="ru-RU" sz="1800" b="1" dirty="0" smtClean="0">
                <a:latin typeface="Times New Roman" pitchFamily="18" charset="0"/>
              </a:rPr>
              <a:t>».</a:t>
            </a:r>
          </a:p>
          <a:p>
            <a:pPr algn="l" eaLnBrk="1" hangingPunct="1"/>
            <a:r>
              <a:rPr lang="ru-RU" sz="1800" b="1" dirty="0" smtClean="0">
                <a:latin typeface="Times New Roman" pitchFamily="18" charset="0"/>
              </a:rPr>
              <a:t>Каждое из вышеуказанных учреждений имеет своё лицо, своё направление работы. Деятельность учреждений вносит позитивный вклад в общее социально-экономическое развитие города Рубцовска и Алтайского края.</a:t>
            </a:r>
          </a:p>
        </p:txBody>
      </p:sp>
      <p:pic>
        <p:nvPicPr>
          <p:cNvPr id="12292" name="Picture 5" descr="песн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572000"/>
            <a:ext cx="3206750" cy="214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6" descr="танец"/>
          <p:cNvPicPr>
            <a:picLocks noChangeAspect="1" noChangeArrowheads="1"/>
          </p:cNvPicPr>
          <p:nvPr/>
        </p:nvPicPr>
        <p:blipFill>
          <a:blip r:embed="rId3" cstate="print"/>
          <a:srcRect l="19774" t="16133" r="16751" b="16133"/>
          <a:stretch>
            <a:fillRect/>
          </a:stretch>
        </p:blipFill>
        <p:spPr bwMode="auto">
          <a:xfrm>
            <a:off x="990600" y="4572000"/>
            <a:ext cx="3200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C:\Documents and Settings\Костенко\Рабочий стол\публичный отчёт-2015.pdf - Google Диск_files\3340822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286000"/>
            <a:ext cx="5227340" cy="3484893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Общее образование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формление по умолчанию 3">
    <a:dk1>
      <a:srgbClr val="000000"/>
    </a:dk1>
    <a:lt1>
      <a:srgbClr val="FFFFFF"/>
    </a:lt1>
    <a:dk2>
      <a:srgbClr val="000000"/>
    </a:dk2>
    <a:lt2>
      <a:srgbClr val="808080"/>
    </a:lt2>
    <a:accent1>
      <a:srgbClr val="99CCFF"/>
    </a:accent1>
    <a:accent2>
      <a:srgbClr val="CCCCFF"/>
    </a:accent2>
    <a:accent3>
      <a:srgbClr val="FFFFFF"/>
    </a:accent3>
    <a:accent4>
      <a:srgbClr val="000000"/>
    </a:accent4>
    <a:accent5>
      <a:srgbClr val="CAE2FF"/>
    </a:accent5>
    <a:accent6>
      <a:srgbClr val="B9B9E7"/>
    </a:accent6>
    <a:hlink>
      <a:srgbClr val="3333CC"/>
    </a:hlink>
    <a:folHlink>
      <a:srgbClr val="AF67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2545</TotalTime>
  <Words>765</Words>
  <Application>Microsoft Office PowerPoint</Application>
  <PresentationFormat>Экран (4:3)</PresentationFormat>
  <Paragraphs>105</Paragraphs>
  <Slides>15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Оформление по умолчанию</vt:lpstr>
      <vt:lpstr>Диаграмма</vt:lpstr>
      <vt:lpstr>Доклад МКУ «Управление образования»  г. Рубцовска по итогам статистической отчетности  на 1 сентября 2016 года </vt:lpstr>
      <vt:lpstr> Всего образовательных учреждений  – 60  Школы – 20 Детские сады – 32 Учреждения дополнительного образования – 5 Прочие - 3   </vt:lpstr>
      <vt:lpstr>Слайд 3</vt:lpstr>
      <vt:lpstr>Слайд 4</vt:lpstr>
      <vt:lpstr>Слайд 5</vt:lpstr>
      <vt:lpstr>Слайд 6</vt:lpstr>
      <vt:lpstr>Слайд 7</vt:lpstr>
      <vt:lpstr>В Национальный реестр «Ведущие образовательные учреждения России»  за 2015 год  включены шесть муниципальных дошкольных образовательных учреждений: </vt:lpstr>
      <vt:lpstr>Общее образование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Костенко</cp:lastModifiedBy>
  <cp:revision>279</cp:revision>
  <cp:lastPrinted>1601-01-01T00:00:00Z</cp:lastPrinted>
  <dcterms:created xsi:type="dcterms:W3CDTF">1601-01-01T00:00:00Z</dcterms:created>
  <dcterms:modified xsi:type="dcterms:W3CDTF">2016-10-28T07:09:43Z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